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37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A7EBEE5-B28D-462A-A4B4-1B977A8819C0}" type="doc">
      <dgm:prSet loTypeId="urn:microsoft.com/office/officeart/2005/8/layout/orgChart1" loCatId="hierarchy" qsTypeId="urn:microsoft.com/office/officeart/2005/8/quickstyle/simple1" qsCatId="simple" csTypeId="urn:microsoft.com/office/officeart/2005/8/colors/accent0_1" csCatId="mainScheme" phldr="1"/>
      <dgm:spPr/>
      <dgm:t>
        <a:bodyPr/>
        <a:lstStyle/>
        <a:p>
          <a:endParaRPr lang="en-US"/>
        </a:p>
      </dgm:t>
    </dgm:pt>
    <dgm:pt modelId="{81C8C3D1-2925-457D-9287-1AADA1F025F1}">
      <dgm:prSet phldrT="[Text]"/>
      <dgm:spPr/>
      <dgm:t>
        <a:bodyPr/>
        <a:lstStyle/>
        <a:p>
          <a:r>
            <a:rPr lang="en-US" b="1" dirty="0" smtClean="0"/>
            <a:t>POLITIQUE</a:t>
          </a:r>
          <a:endParaRPr lang="en-US" b="1" dirty="0"/>
        </a:p>
      </dgm:t>
    </dgm:pt>
    <dgm:pt modelId="{898DCC15-7784-4C32-B49C-D88237988C5C}" type="parTrans" cxnId="{D1080566-70FD-495B-B68E-3A7398186280}">
      <dgm:prSet/>
      <dgm:spPr/>
      <dgm:t>
        <a:bodyPr/>
        <a:lstStyle/>
        <a:p>
          <a:endParaRPr lang="en-US"/>
        </a:p>
      </dgm:t>
    </dgm:pt>
    <dgm:pt modelId="{A72F7DCC-501A-4D77-ABCD-8D4DDDE177B7}" type="sibTrans" cxnId="{D1080566-70FD-495B-B68E-3A7398186280}">
      <dgm:prSet/>
      <dgm:spPr/>
      <dgm:t>
        <a:bodyPr/>
        <a:lstStyle/>
        <a:p>
          <a:endParaRPr lang="en-US"/>
        </a:p>
      </dgm:t>
    </dgm:pt>
    <dgm:pt modelId="{7949F880-2810-40BB-9413-6E84B84564B6}">
      <dgm:prSet phldrT="[Text]"/>
      <dgm:spPr/>
      <dgm:t>
        <a:bodyPr/>
        <a:lstStyle/>
        <a:p>
          <a:pPr algn="ctr"/>
          <a:r>
            <a:rPr lang="fr-FR" b="1" spc="0" noProof="0" dirty="0" smtClean="0"/>
            <a:t>Politique Verticale</a:t>
          </a:r>
        </a:p>
        <a:p>
          <a:pPr algn="ctr"/>
          <a:r>
            <a:rPr lang="fr-FR" noProof="0" dirty="0" smtClean="0"/>
            <a:t>- Au sein d'une seule structure/organisation</a:t>
          </a:r>
        </a:p>
        <a:p>
          <a:pPr algn="ctr"/>
          <a:r>
            <a:rPr lang="fr-FR" noProof="0" dirty="0" smtClean="0"/>
            <a:t>- Approche  top down</a:t>
          </a:r>
        </a:p>
        <a:p>
          <a:pPr algn="ctr"/>
          <a:r>
            <a:rPr lang="fr-FR" noProof="0" dirty="0" smtClean="0"/>
            <a:t>- Spécifique pour les niveau les plus bas de l’hiérarchie</a:t>
          </a:r>
        </a:p>
        <a:p>
          <a:pPr algn="ctr"/>
          <a:r>
            <a:rPr lang="fr-FR" noProof="0" dirty="0" smtClean="0"/>
            <a:t>(Ex : du gouvernement central aux  régions et aux districts)</a:t>
          </a:r>
        </a:p>
      </dgm:t>
    </dgm:pt>
    <dgm:pt modelId="{A822D837-7500-4242-BE1A-0551612305B6}" type="parTrans" cxnId="{187E6AFD-723E-4607-8DF3-C61E43919A23}">
      <dgm:prSet/>
      <dgm:spPr/>
      <dgm:t>
        <a:bodyPr/>
        <a:lstStyle/>
        <a:p>
          <a:endParaRPr lang="en-US" dirty="0"/>
        </a:p>
      </dgm:t>
    </dgm:pt>
    <dgm:pt modelId="{B08D333B-16F6-411F-9950-DB55917FE728}" type="sibTrans" cxnId="{187E6AFD-723E-4607-8DF3-C61E43919A23}">
      <dgm:prSet/>
      <dgm:spPr/>
      <dgm:t>
        <a:bodyPr/>
        <a:lstStyle/>
        <a:p>
          <a:endParaRPr lang="en-US"/>
        </a:p>
      </dgm:t>
    </dgm:pt>
    <dgm:pt modelId="{AB85E0FF-B92F-427B-92D1-B1705DF63FA0}">
      <dgm:prSet phldrT="[Text]"/>
      <dgm:spPr/>
      <dgm:t>
        <a:bodyPr/>
        <a:lstStyle/>
        <a:p>
          <a:pPr algn="ctr">
            <a:lnSpc>
              <a:spcPct val="100000"/>
            </a:lnSpc>
          </a:pPr>
          <a:r>
            <a:rPr lang="fr-FR" b="1" spc="0" noProof="0" dirty="0" smtClean="0"/>
            <a:t>Politique Horizontale</a:t>
          </a:r>
        </a:p>
        <a:p>
          <a:pPr algn="ctr">
            <a:lnSpc>
              <a:spcPct val="90000"/>
            </a:lnSpc>
          </a:pPr>
          <a:r>
            <a:rPr lang="fr-FR" b="0" spc="0" noProof="0" dirty="0" smtClean="0"/>
            <a:t>- La collaboration de différents départements avec des juridictions</a:t>
          </a:r>
          <a:endParaRPr lang="en-US" dirty="0" smtClean="0"/>
        </a:p>
        <a:p>
          <a:pPr algn="ctr">
            <a:lnSpc>
              <a:spcPct val="90000"/>
            </a:lnSpc>
          </a:pPr>
          <a:r>
            <a:rPr lang="en-US" dirty="0" smtClean="0"/>
            <a:t>- </a:t>
          </a:r>
          <a:r>
            <a:rPr lang="fr-FR" dirty="0" smtClean="0"/>
            <a:t>Aspects de l'administration publique est reconnue dans différentes façons</a:t>
          </a:r>
          <a:endParaRPr lang="en-US" dirty="0"/>
        </a:p>
      </dgm:t>
    </dgm:pt>
    <dgm:pt modelId="{72DFA9DB-5367-4228-8AB5-BCC085D59802}" type="parTrans" cxnId="{48A2A330-4881-4E42-AB6F-5780C2B22D8B}">
      <dgm:prSet/>
      <dgm:spPr/>
      <dgm:t>
        <a:bodyPr/>
        <a:lstStyle/>
        <a:p>
          <a:endParaRPr lang="en-US" dirty="0"/>
        </a:p>
      </dgm:t>
    </dgm:pt>
    <dgm:pt modelId="{15A04DDE-0D22-4AC9-9E4D-EA9693EE85FD}" type="sibTrans" cxnId="{48A2A330-4881-4E42-AB6F-5780C2B22D8B}">
      <dgm:prSet/>
      <dgm:spPr/>
      <dgm:t>
        <a:bodyPr/>
        <a:lstStyle/>
        <a:p>
          <a:endParaRPr lang="en-US"/>
        </a:p>
      </dgm:t>
    </dgm:pt>
    <dgm:pt modelId="{4364B765-2B30-4064-8AE8-F7A97E83CDAA}" type="pres">
      <dgm:prSet presAssocID="{BA7EBEE5-B28D-462A-A4B4-1B977A8819C0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CC7B5030-177F-4D00-8D43-8E05A2C855F6}" type="pres">
      <dgm:prSet presAssocID="{81C8C3D1-2925-457D-9287-1AADA1F025F1}" presName="hierRoot1" presStyleCnt="0">
        <dgm:presLayoutVars>
          <dgm:hierBranch val="init"/>
        </dgm:presLayoutVars>
      </dgm:prSet>
      <dgm:spPr/>
    </dgm:pt>
    <dgm:pt modelId="{33548685-FC34-401D-B76E-51159D6E293C}" type="pres">
      <dgm:prSet presAssocID="{81C8C3D1-2925-457D-9287-1AADA1F025F1}" presName="rootComposite1" presStyleCnt="0"/>
      <dgm:spPr/>
    </dgm:pt>
    <dgm:pt modelId="{2756D904-FD52-4151-A74A-80F97183C20E}" type="pres">
      <dgm:prSet presAssocID="{81C8C3D1-2925-457D-9287-1AADA1F025F1}" presName="rootText1" presStyleLbl="node0" presStyleIdx="0" presStyleCnt="1" custScaleX="22910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42DD2592-86C1-4ABA-9FA4-7FF47F1E2C3C}" type="pres">
      <dgm:prSet presAssocID="{81C8C3D1-2925-457D-9287-1AADA1F025F1}" presName="rootConnector1" presStyleLbl="node1" presStyleIdx="0" presStyleCnt="0"/>
      <dgm:spPr/>
      <dgm:t>
        <a:bodyPr/>
        <a:lstStyle/>
        <a:p>
          <a:endParaRPr lang="en-US"/>
        </a:p>
      </dgm:t>
    </dgm:pt>
    <dgm:pt modelId="{9EC7FA83-A84C-4B47-8FCE-9442B3B2EA58}" type="pres">
      <dgm:prSet presAssocID="{81C8C3D1-2925-457D-9287-1AADA1F025F1}" presName="hierChild2" presStyleCnt="0"/>
      <dgm:spPr/>
    </dgm:pt>
    <dgm:pt modelId="{97ADCB4B-C797-47FF-A208-6571152EA6C9}" type="pres">
      <dgm:prSet presAssocID="{A822D837-7500-4242-BE1A-0551612305B6}" presName="Name37" presStyleLbl="parChTrans1D2" presStyleIdx="0" presStyleCnt="2"/>
      <dgm:spPr/>
      <dgm:t>
        <a:bodyPr/>
        <a:lstStyle/>
        <a:p>
          <a:endParaRPr lang="en-US"/>
        </a:p>
      </dgm:t>
    </dgm:pt>
    <dgm:pt modelId="{63BAA6F5-5070-4E14-AAFD-417B670B6448}" type="pres">
      <dgm:prSet presAssocID="{7949F880-2810-40BB-9413-6E84B84564B6}" presName="hierRoot2" presStyleCnt="0">
        <dgm:presLayoutVars>
          <dgm:hierBranch val="init"/>
        </dgm:presLayoutVars>
      </dgm:prSet>
      <dgm:spPr/>
    </dgm:pt>
    <dgm:pt modelId="{3BCED649-5F30-496D-9DBF-754EDE41F203}" type="pres">
      <dgm:prSet presAssocID="{7949F880-2810-40BB-9413-6E84B84564B6}" presName="rootComposite" presStyleCnt="0"/>
      <dgm:spPr/>
    </dgm:pt>
    <dgm:pt modelId="{ADA9B5FA-4EE6-4381-8FFB-1B450571F5CD}" type="pres">
      <dgm:prSet presAssocID="{7949F880-2810-40BB-9413-6E84B84564B6}" presName="rootText" presStyleLbl="node2" presStyleIdx="0" presStyleCnt="2" custScaleX="173940" custScaleY="28144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40B0EB97-0F67-4898-8398-823BF1A78D48}" type="pres">
      <dgm:prSet presAssocID="{7949F880-2810-40BB-9413-6E84B84564B6}" presName="rootConnector" presStyleLbl="node2" presStyleIdx="0" presStyleCnt="2"/>
      <dgm:spPr/>
      <dgm:t>
        <a:bodyPr/>
        <a:lstStyle/>
        <a:p>
          <a:endParaRPr lang="en-US"/>
        </a:p>
      </dgm:t>
    </dgm:pt>
    <dgm:pt modelId="{2852D8E2-B146-41D0-AB06-5A0C218224AB}" type="pres">
      <dgm:prSet presAssocID="{7949F880-2810-40BB-9413-6E84B84564B6}" presName="hierChild4" presStyleCnt="0"/>
      <dgm:spPr/>
    </dgm:pt>
    <dgm:pt modelId="{3C03D795-2D5C-4242-8C39-1C83C2314BFF}" type="pres">
      <dgm:prSet presAssocID="{7949F880-2810-40BB-9413-6E84B84564B6}" presName="hierChild5" presStyleCnt="0"/>
      <dgm:spPr/>
    </dgm:pt>
    <dgm:pt modelId="{A147D264-8813-4716-846A-5523CA76B31C}" type="pres">
      <dgm:prSet presAssocID="{72DFA9DB-5367-4228-8AB5-BCC085D59802}" presName="Name37" presStyleLbl="parChTrans1D2" presStyleIdx="1" presStyleCnt="2"/>
      <dgm:spPr/>
      <dgm:t>
        <a:bodyPr/>
        <a:lstStyle/>
        <a:p>
          <a:endParaRPr lang="en-US"/>
        </a:p>
      </dgm:t>
    </dgm:pt>
    <dgm:pt modelId="{64BE58BE-2ADF-4D5C-B337-C31527B0CC0D}" type="pres">
      <dgm:prSet presAssocID="{AB85E0FF-B92F-427B-92D1-B1705DF63FA0}" presName="hierRoot2" presStyleCnt="0">
        <dgm:presLayoutVars>
          <dgm:hierBranch val="init"/>
        </dgm:presLayoutVars>
      </dgm:prSet>
      <dgm:spPr/>
    </dgm:pt>
    <dgm:pt modelId="{11BF2C4C-D487-4652-B439-5504C64B27DF}" type="pres">
      <dgm:prSet presAssocID="{AB85E0FF-B92F-427B-92D1-B1705DF63FA0}" presName="rootComposite" presStyleCnt="0"/>
      <dgm:spPr/>
    </dgm:pt>
    <dgm:pt modelId="{BF42CFC1-E5B0-405A-A5FD-A27A1BB65412}" type="pres">
      <dgm:prSet presAssocID="{AB85E0FF-B92F-427B-92D1-B1705DF63FA0}" presName="rootText" presStyleLbl="node2" presStyleIdx="1" presStyleCnt="2" custScaleX="162500" custScaleY="278787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44BF9C59-3516-429F-B823-A7927BCAA3C1}" type="pres">
      <dgm:prSet presAssocID="{AB85E0FF-B92F-427B-92D1-B1705DF63FA0}" presName="rootConnector" presStyleLbl="node2" presStyleIdx="1" presStyleCnt="2"/>
      <dgm:spPr/>
      <dgm:t>
        <a:bodyPr/>
        <a:lstStyle/>
        <a:p>
          <a:endParaRPr lang="en-US"/>
        </a:p>
      </dgm:t>
    </dgm:pt>
    <dgm:pt modelId="{48F869F8-82DA-4D5E-837E-560F508AB825}" type="pres">
      <dgm:prSet presAssocID="{AB85E0FF-B92F-427B-92D1-B1705DF63FA0}" presName="hierChild4" presStyleCnt="0"/>
      <dgm:spPr/>
    </dgm:pt>
    <dgm:pt modelId="{8F87DCFC-D0DB-4500-93E7-50A1A0D875B3}" type="pres">
      <dgm:prSet presAssocID="{AB85E0FF-B92F-427B-92D1-B1705DF63FA0}" presName="hierChild5" presStyleCnt="0"/>
      <dgm:spPr/>
    </dgm:pt>
    <dgm:pt modelId="{6F5AADAC-C9C4-446C-8BD6-391EE74F78B3}" type="pres">
      <dgm:prSet presAssocID="{81C8C3D1-2925-457D-9287-1AADA1F025F1}" presName="hierChild3" presStyleCnt="0"/>
      <dgm:spPr/>
    </dgm:pt>
  </dgm:ptLst>
  <dgm:cxnLst>
    <dgm:cxn modelId="{B053FDAB-5E55-4886-A901-01A3CC1829BF}" type="presOf" srcId="{7949F880-2810-40BB-9413-6E84B84564B6}" destId="{ADA9B5FA-4EE6-4381-8FFB-1B450571F5CD}" srcOrd="0" destOrd="0" presId="urn:microsoft.com/office/officeart/2005/8/layout/orgChart1"/>
    <dgm:cxn modelId="{33D62157-8828-42C2-ADBE-516025A2C84D}" type="presOf" srcId="{AB85E0FF-B92F-427B-92D1-B1705DF63FA0}" destId="{44BF9C59-3516-429F-B823-A7927BCAA3C1}" srcOrd="1" destOrd="0" presId="urn:microsoft.com/office/officeart/2005/8/layout/orgChart1"/>
    <dgm:cxn modelId="{7005CC11-FE4E-4B92-B286-CAE665CEE770}" type="presOf" srcId="{81C8C3D1-2925-457D-9287-1AADA1F025F1}" destId="{42DD2592-86C1-4ABA-9FA4-7FF47F1E2C3C}" srcOrd="1" destOrd="0" presId="urn:microsoft.com/office/officeart/2005/8/layout/orgChart1"/>
    <dgm:cxn modelId="{981B7019-3A07-4298-B912-018827082B1C}" type="presOf" srcId="{AB85E0FF-B92F-427B-92D1-B1705DF63FA0}" destId="{BF42CFC1-E5B0-405A-A5FD-A27A1BB65412}" srcOrd="0" destOrd="0" presId="urn:microsoft.com/office/officeart/2005/8/layout/orgChart1"/>
    <dgm:cxn modelId="{48A2A330-4881-4E42-AB6F-5780C2B22D8B}" srcId="{81C8C3D1-2925-457D-9287-1AADA1F025F1}" destId="{AB85E0FF-B92F-427B-92D1-B1705DF63FA0}" srcOrd="1" destOrd="0" parTransId="{72DFA9DB-5367-4228-8AB5-BCC085D59802}" sibTransId="{15A04DDE-0D22-4AC9-9E4D-EA9693EE85FD}"/>
    <dgm:cxn modelId="{3F3804AA-4CB4-4754-91F7-4C0376EEC6F0}" type="presOf" srcId="{72DFA9DB-5367-4228-8AB5-BCC085D59802}" destId="{A147D264-8813-4716-846A-5523CA76B31C}" srcOrd="0" destOrd="0" presId="urn:microsoft.com/office/officeart/2005/8/layout/orgChart1"/>
    <dgm:cxn modelId="{79B31110-37EC-4AE4-8453-7FD0B6C62DDF}" type="presOf" srcId="{81C8C3D1-2925-457D-9287-1AADA1F025F1}" destId="{2756D904-FD52-4151-A74A-80F97183C20E}" srcOrd="0" destOrd="0" presId="urn:microsoft.com/office/officeart/2005/8/layout/orgChart1"/>
    <dgm:cxn modelId="{728FD27A-5DA4-4160-8F69-AC04F9DC77DA}" type="presOf" srcId="{7949F880-2810-40BB-9413-6E84B84564B6}" destId="{40B0EB97-0F67-4898-8398-823BF1A78D48}" srcOrd="1" destOrd="0" presId="urn:microsoft.com/office/officeart/2005/8/layout/orgChart1"/>
    <dgm:cxn modelId="{CD3D342C-23B5-4462-AE78-C24EA1E80C36}" type="presOf" srcId="{A822D837-7500-4242-BE1A-0551612305B6}" destId="{97ADCB4B-C797-47FF-A208-6571152EA6C9}" srcOrd="0" destOrd="0" presId="urn:microsoft.com/office/officeart/2005/8/layout/orgChart1"/>
    <dgm:cxn modelId="{187E6AFD-723E-4607-8DF3-C61E43919A23}" srcId="{81C8C3D1-2925-457D-9287-1AADA1F025F1}" destId="{7949F880-2810-40BB-9413-6E84B84564B6}" srcOrd="0" destOrd="0" parTransId="{A822D837-7500-4242-BE1A-0551612305B6}" sibTransId="{B08D333B-16F6-411F-9950-DB55917FE728}"/>
    <dgm:cxn modelId="{94D42E6E-F0AF-4A3E-BB62-A495A8FBD066}" type="presOf" srcId="{BA7EBEE5-B28D-462A-A4B4-1B977A8819C0}" destId="{4364B765-2B30-4064-8AE8-F7A97E83CDAA}" srcOrd="0" destOrd="0" presId="urn:microsoft.com/office/officeart/2005/8/layout/orgChart1"/>
    <dgm:cxn modelId="{D1080566-70FD-495B-B68E-3A7398186280}" srcId="{BA7EBEE5-B28D-462A-A4B4-1B977A8819C0}" destId="{81C8C3D1-2925-457D-9287-1AADA1F025F1}" srcOrd="0" destOrd="0" parTransId="{898DCC15-7784-4C32-B49C-D88237988C5C}" sibTransId="{A72F7DCC-501A-4D77-ABCD-8D4DDDE177B7}"/>
    <dgm:cxn modelId="{BF0BA1AC-6CA7-468A-9129-DE0D3EBF30B4}" type="presParOf" srcId="{4364B765-2B30-4064-8AE8-F7A97E83CDAA}" destId="{CC7B5030-177F-4D00-8D43-8E05A2C855F6}" srcOrd="0" destOrd="0" presId="urn:microsoft.com/office/officeart/2005/8/layout/orgChart1"/>
    <dgm:cxn modelId="{5BE07745-AF4B-4399-8B8B-B22B08E98175}" type="presParOf" srcId="{CC7B5030-177F-4D00-8D43-8E05A2C855F6}" destId="{33548685-FC34-401D-B76E-51159D6E293C}" srcOrd="0" destOrd="0" presId="urn:microsoft.com/office/officeart/2005/8/layout/orgChart1"/>
    <dgm:cxn modelId="{27B9D193-47A2-4C7B-B72C-19F188EC0495}" type="presParOf" srcId="{33548685-FC34-401D-B76E-51159D6E293C}" destId="{2756D904-FD52-4151-A74A-80F97183C20E}" srcOrd="0" destOrd="0" presId="urn:microsoft.com/office/officeart/2005/8/layout/orgChart1"/>
    <dgm:cxn modelId="{F3F0F4CA-39E5-4B7C-95C7-49BE8C069C73}" type="presParOf" srcId="{33548685-FC34-401D-B76E-51159D6E293C}" destId="{42DD2592-86C1-4ABA-9FA4-7FF47F1E2C3C}" srcOrd="1" destOrd="0" presId="urn:microsoft.com/office/officeart/2005/8/layout/orgChart1"/>
    <dgm:cxn modelId="{99E58FDD-5B78-4DC0-855F-38BD867830D9}" type="presParOf" srcId="{CC7B5030-177F-4D00-8D43-8E05A2C855F6}" destId="{9EC7FA83-A84C-4B47-8FCE-9442B3B2EA58}" srcOrd="1" destOrd="0" presId="urn:microsoft.com/office/officeart/2005/8/layout/orgChart1"/>
    <dgm:cxn modelId="{328F2786-8EC9-4919-A0F5-37BBD3AF4BA8}" type="presParOf" srcId="{9EC7FA83-A84C-4B47-8FCE-9442B3B2EA58}" destId="{97ADCB4B-C797-47FF-A208-6571152EA6C9}" srcOrd="0" destOrd="0" presId="urn:microsoft.com/office/officeart/2005/8/layout/orgChart1"/>
    <dgm:cxn modelId="{9DCEED41-3A3E-4A08-BB76-299B2E31FB37}" type="presParOf" srcId="{9EC7FA83-A84C-4B47-8FCE-9442B3B2EA58}" destId="{63BAA6F5-5070-4E14-AAFD-417B670B6448}" srcOrd="1" destOrd="0" presId="urn:microsoft.com/office/officeart/2005/8/layout/orgChart1"/>
    <dgm:cxn modelId="{06D20F2F-DA4A-46AF-A5E1-8C1442B7D043}" type="presParOf" srcId="{63BAA6F5-5070-4E14-AAFD-417B670B6448}" destId="{3BCED649-5F30-496D-9DBF-754EDE41F203}" srcOrd="0" destOrd="0" presId="urn:microsoft.com/office/officeart/2005/8/layout/orgChart1"/>
    <dgm:cxn modelId="{D42135C7-88FF-4FCA-A491-CDCBD96EEC80}" type="presParOf" srcId="{3BCED649-5F30-496D-9DBF-754EDE41F203}" destId="{ADA9B5FA-4EE6-4381-8FFB-1B450571F5CD}" srcOrd="0" destOrd="0" presId="urn:microsoft.com/office/officeart/2005/8/layout/orgChart1"/>
    <dgm:cxn modelId="{A77D7A9C-825C-477E-99D1-BB01ADADAC2F}" type="presParOf" srcId="{3BCED649-5F30-496D-9DBF-754EDE41F203}" destId="{40B0EB97-0F67-4898-8398-823BF1A78D48}" srcOrd="1" destOrd="0" presId="urn:microsoft.com/office/officeart/2005/8/layout/orgChart1"/>
    <dgm:cxn modelId="{16EDDF53-24B1-4940-BECF-6AF2A305BB06}" type="presParOf" srcId="{63BAA6F5-5070-4E14-AAFD-417B670B6448}" destId="{2852D8E2-B146-41D0-AB06-5A0C218224AB}" srcOrd="1" destOrd="0" presId="urn:microsoft.com/office/officeart/2005/8/layout/orgChart1"/>
    <dgm:cxn modelId="{58DFA57F-F63F-490F-AB4D-0D070DF1C376}" type="presParOf" srcId="{63BAA6F5-5070-4E14-AAFD-417B670B6448}" destId="{3C03D795-2D5C-4242-8C39-1C83C2314BFF}" srcOrd="2" destOrd="0" presId="urn:microsoft.com/office/officeart/2005/8/layout/orgChart1"/>
    <dgm:cxn modelId="{99EEA817-8955-4C60-9A8F-79028E0B80B5}" type="presParOf" srcId="{9EC7FA83-A84C-4B47-8FCE-9442B3B2EA58}" destId="{A147D264-8813-4716-846A-5523CA76B31C}" srcOrd="2" destOrd="0" presId="urn:microsoft.com/office/officeart/2005/8/layout/orgChart1"/>
    <dgm:cxn modelId="{BF26CD2D-2701-4E80-86D8-21B58F1B6378}" type="presParOf" srcId="{9EC7FA83-A84C-4B47-8FCE-9442B3B2EA58}" destId="{64BE58BE-2ADF-4D5C-B337-C31527B0CC0D}" srcOrd="3" destOrd="0" presId="urn:microsoft.com/office/officeart/2005/8/layout/orgChart1"/>
    <dgm:cxn modelId="{45F8E66D-3F4C-4C53-BC1E-6812138A31DB}" type="presParOf" srcId="{64BE58BE-2ADF-4D5C-B337-C31527B0CC0D}" destId="{11BF2C4C-D487-4652-B439-5504C64B27DF}" srcOrd="0" destOrd="0" presId="urn:microsoft.com/office/officeart/2005/8/layout/orgChart1"/>
    <dgm:cxn modelId="{7F9D94F6-6AE9-493C-BE2B-2B42F129E975}" type="presParOf" srcId="{11BF2C4C-D487-4652-B439-5504C64B27DF}" destId="{BF42CFC1-E5B0-405A-A5FD-A27A1BB65412}" srcOrd="0" destOrd="0" presId="urn:microsoft.com/office/officeart/2005/8/layout/orgChart1"/>
    <dgm:cxn modelId="{9B8C31DB-ED3A-418E-8831-C7E10993A70E}" type="presParOf" srcId="{11BF2C4C-D487-4652-B439-5504C64B27DF}" destId="{44BF9C59-3516-429F-B823-A7927BCAA3C1}" srcOrd="1" destOrd="0" presId="urn:microsoft.com/office/officeart/2005/8/layout/orgChart1"/>
    <dgm:cxn modelId="{84DBDF71-D090-4E90-92DF-E4FDEB162F7D}" type="presParOf" srcId="{64BE58BE-2ADF-4D5C-B337-C31527B0CC0D}" destId="{48F869F8-82DA-4D5E-837E-560F508AB825}" srcOrd="1" destOrd="0" presId="urn:microsoft.com/office/officeart/2005/8/layout/orgChart1"/>
    <dgm:cxn modelId="{7CDB0F7D-DD39-466D-8DB3-9092410EB903}" type="presParOf" srcId="{64BE58BE-2ADF-4D5C-B337-C31527B0CC0D}" destId="{8F87DCFC-D0DB-4500-93E7-50A1A0D875B3}" srcOrd="2" destOrd="0" presId="urn:microsoft.com/office/officeart/2005/8/layout/orgChart1"/>
    <dgm:cxn modelId="{73D97328-E172-4C8B-8E7B-CE60318F7EA5}" type="presParOf" srcId="{CC7B5030-177F-4D00-8D43-8E05A2C855F6}" destId="{6F5AADAC-C9C4-446C-8BD6-391EE74F78B3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147D264-8813-4716-846A-5523CA76B31C}">
      <dsp:nvSpPr>
        <dsp:cNvPr id="0" name=""/>
        <dsp:cNvSpPr/>
      </dsp:nvSpPr>
      <dsp:spPr>
        <a:xfrm>
          <a:off x="4305300" y="1258910"/>
          <a:ext cx="2346118" cy="50547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52736"/>
              </a:lnTo>
              <a:lnTo>
                <a:pt x="2346118" y="252736"/>
              </a:lnTo>
              <a:lnTo>
                <a:pt x="2346118" y="505473"/>
              </a:lnTo>
            </a:path>
          </a:pathLst>
        </a:custGeom>
        <a:noFill/>
        <a:ln w="25400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7ADCB4B-C797-47FF-A208-6571152EA6C9}">
      <dsp:nvSpPr>
        <dsp:cNvPr id="0" name=""/>
        <dsp:cNvSpPr/>
      </dsp:nvSpPr>
      <dsp:spPr>
        <a:xfrm>
          <a:off x="2096862" y="1258910"/>
          <a:ext cx="2208437" cy="505473"/>
        </a:xfrm>
        <a:custGeom>
          <a:avLst/>
          <a:gdLst/>
          <a:ahLst/>
          <a:cxnLst/>
          <a:rect l="0" t="0" r="0" b="0"/>
          <a:pathLst>
            <a:path>
              <a:moveTo>
                <a:pt x="2208437" y="0"/>
              </a:moveTo>
              <a:lnTo>
                <a:pt x="2208437" y="252736"/>
              </a:lnTo>
              <a:lnTo>
                <a:pt x="0" y="252736"/>
              </a:lnTo>
              <a:lnTo>
                <a:pt x="0" y="505473"/>
              </a:lnTo>
            </a:path>
          </a:pathLst>
        </a:custGeom>
        <a:noFill/>
        <a:ln w="25400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756D904-FD52-4151-A74A-80F97183C20E}">
      <dsp:nvSpPr>
        <dsp:cNvPr id="0" name=""/>
        <dsp:cNvSpPr/>
      </dsp:nvSpPr>
      <dsp:spPr>
        <a:xfrm>
          <a:off x="1548003" y="55402"/>
          <a:ext cx="5514593" cy="1203507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875" tIns="15875" rIns="15875" bIns="15875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b="1" kern="1200" dirty="0" smtClean="0"/>
            <a:t>POLITIQUE</a:t>
          </a:r>
          <a:endParaRPr lang="en-US" sz="2500" b="1" kern="1200" dirty="0"/>
        </a:p>
      </dsp:txBody>
      <dsp:txXfrm>
        <a:off x="1548003" y="55402"/>
        <a:ext cx="5514593" cy="1203507"/>
      </dsp:txXfrm>
    </dsp:sp>
    <dsp:sp modelId="{ADA9B5FA-4EE6-4381-8FFB-1B450571F5CD}">
      <dsp:nvSpPr>
        <dsp:cNvPr id="0" name=""/>
        <dsp:cNvSpPr/>
      </dsp:nvSpPr>
      <dsp:spPr>
        <a:xfrm>
          <a:off x="3481" y="1764384"/>
          <a:ext cx="4186763" cy="3387212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875" tIns="15875" rIns="15875" bIns="15875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500" b="1" kern="1200" spc="0" noProof="0" dirty="0" smtClean="0"/>
            <a:t>Politique Verticale</a:t>
          </a:r>
        </a:p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500" kern="1200" noProof="0" dirty="0" smtClean="0"/>
            <a:t>- Au sein d'une seule structure/organisation</a:t>
          </a:r>
        </a:p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500" kern="1200" noProof="0" dirty="0" smtClean="0"/>
            <a:t>- Approche  top down</a:t>
          </a:r>
        </a:p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500" kern="1200" noProof="0" dirty="0" smtClean="0"/>
            <a:t>- Spécifique pour les niveau les plus bas de l’hiérarchie</a:t>
          </a:r>
        </a:p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500" kern="1200" noProof="0" dirty="0" smtClean="0"/>
            <a:t>(Ex : du gouvernement central aux  régions et aux districts)</a:t>
          </a:r>
        </a:p>
      </dsp:txBody>
      <dsp:txXfrm>
        <a:off x="3481" y="1764384"/>
        <a:ext cx="4186763" cy="3387212"/>
      </dsp:txXfrm>
    </dsp:sp>
    <dsp:sp modelId="{BF42CFC1-E5B0-405A-A5FD-A27A1BB65412}">
      <dsp:nvSpPr>
        <dsp:cNvPr id="0" name=""/>
        <dsp:cNvSpPr/>
      </dsp:nvSpPr>
      <dsp:spPr>
        <a:xfrm>
          <a:off x="4695717" y="1764384"/>
          <a:ext cx="3911400" cy="3355223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875" tIns="15875" rIns="15875" bIns="15875" numCol="1" spcCol="1270" anchor="ctr" anchorCtr="0">
          <a:noAutofit/>
        </a:bodyPr>
        <a:lstStyle/>
        <a:p>
          <a:pPr lvl="0" algn="ctr" defTabSz="111125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fr-FR" sz="2500" b="1" kern="1200" spc="0" noProof="0" dirty="0" smtClean="0"/>
            <a:t>Politique Horizontale</a:t>
          </a:r>
        </a:p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500" b="0" kern="1200" spc="0" noProof="0" dirty="0" smtClean="0"/>
            <a:t>- La collaboration de différents départements avec des juridictions</a:t>
          </a:r>
          <a:endParaRPr lang="en-US" sz="2500" kern="1200" dirty="0" smtClean="0"/>
        </a:p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dirty="0" smtClean="0"/>
            <a:t>- </a:t>
          </a:r>
          <a:r>
            <a:rPr lang="fr-FR" sz="2500" kern="1200" dirty="0" smtClean="0"/>
            <a:t>Aspects de l'administration publique est reconnue dans différentes façons</a:t>
          </a:r>
          <a:endParaRPr lang="en-US" sz="2500" kern="1200" dirty="0"/>
        </a:p>
      </dsp:txBody>
      <dsp:txXfrm>
        <a:off x="4695717" y="1764384"/>
        <a:ext cx="3911400" cy="335522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4E2FEA1-29F6-4189-A34C-2280A176D397}" type="datetimeFigureOut">
              <a:rPr lang="en-US" smtClean="0"/>
              <a:pPr/>
              <a:t>2/2/2012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18C2E1-D277-4281-BBAB-ACDC283BAD2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18C2E1-D277-4281-BBAB-ACDC283BAD27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Title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51F69-07DB-4CFA-997B-AAFE816683E9}" type="datetimeFigureOut">
              <a:rPr lang="en-US" smtClean="0"/>
              <a:pPr/>
              <a:t>2/2/2012</a:t>
            </a:fld>
            <a:endParaRPr lang="en-US" dirty="0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AAD5B87-A928-4A1C-9054-C2F1C2C93D6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51F69-07DB-4CFA-997B-AAFE816683E9}" type="datetimeFigureOut">
              <a:rPr lang="en-US" smtClean="0"/>
              <a:pPr/>
              <a:t>2/2/2012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AD5B87-A928-4A1C-9054-C2F1C2C93D6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51F69-07DB-4CFA-997B-AAFE816683E9}" type="datetimeFigureOut">
              <a:rPr lang="en-US" smtClean="0"/>
              <a:pPr/>
              <a:t>2/2/2012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AD5B87-A928-4A1C-9054-C2F1C2C93D6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C9151F69-07DB-4CFA-997B-AAFE816683E9}" type="datetimeFigureOut">
              <a:rPr lang="en-US" smtClean="0"/>
              <a:pPr/>
              <a:t>2/2/2012</a:t>
            </a:fld>
            <a:endParaRPr lang="en-US" dirty="0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4AAD5B87-A928-4A1C-9054-C2F1C2C93D6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51F69-07DB-4CFA-997B-AAFE816683E9}" type="datetimeFigureOut">
              <a:rPr lang="en-US" smtClean="0"/>
              <a:pPr/>
              <a:t>2/2/2012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AD5B87-A928-4A1C-9054-C2F1C2C93D6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51F69-07DB-4CFA-997B-AAFE816683E9}" type="datetimeFigureOut">
              <a:rPr lang="en-US" smtClean="0"/>
              <a:pPr/>
              <a:t>2/2/2012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AD5B87-A928-4A1C-9054-C2F1C2C93D6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AD5B87-A928-4A1C-9054-C2F1C2C93D6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51F69-07DB-4CFA-997B-AAFE816683E9}" type="datetimeFigureOut">
              <a:rPr lang="en-US" smtClean="0"/>
              <a:pPr/>
              <a:t>2/2/2012</a:t>
            </a:fld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2" name="Content Placeholder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4" name="Content Placeholder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10" name="Straight Connector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51F69-07DB-4CFA-997B-AAFE816683E9}" type="datetimeFigureOut">
              <a:rPr lang="en-US" smtClean="0"/>
              <a:pPr/>
              <a:t>2/2/2012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AD5B87-A928-4A1C-9054-C2F1C2C93D6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51F69-07DB-4CFA-997B-AAFE816683E9}" type="datetimeFigureOut">
              <a:rPr lang="en-US" smtClean="0"/>
              <a:pPr/>
              <a:t>2/2/2012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AD5B87-A928-4A1C-9054-C2F1C2C93D6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ontent Placeholder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1" name="Title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C9151F69-07DB-4CFA-997B-AAFE816683E9}" type="datetimeFigureOut">
              <a:rPr lang="en-US" smtClean="0"/>
              <a:pPr/>
              <a:t>2/2/2012</a:t>
            </a:fld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4AAD5B87-A928-4A1C-9054-C2F1C2C93D6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51F69-07DB-4CFA-997B-AAFE816683E9}" type="datetimeFigureOut">
              <a:rPr lang="en-US" smtClean="0"/>
              <a:pPr/>
              <a:t>2/2/2012</a:t>
            </a:fld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AAD5B87-A928-4A1C-9054-C2F1C2C93D6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duotone>
              <a:schemeClr val="accent5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C9151F69-07DB-4CFA-997B-AAFE816683E9}" type="datetimeFigureOut">
              <a:rPr lang="en-US" smtClean="0"/>
              <a:pPr/>
              <a:t>2/2/2012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4AAD5B87-A928-4A1C-9054-C2F1C2C93D6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676400"/>
            <a:ext cx="8305800" cy="1981200"/>
          </a:xfrm>
        </p:spPr>
        <p:txBody>
          <a:bodyPr/>
          <a:lstStyle/>
          <a:p>
            <a:r>
              <a:rPr lang="fr-FR" sz="4400" b="1" dirty="0" smtClean="0">
                <a:solidFill>
                  <a:schemeClr val="accent2">
                    <a:lumMod val="75000"/>
                  </a:schemeClr>
                </a:solidFill>
              </a:rPr>
              <a:t>Atelier De Formation Sur Les Caractéristiques Essentielles De La Planification et La Gestion Intégrée Des Zones Côtières (GIZC)</a:t>
            </a:r>
            <a:endParaRPr lang="en-US" sz="44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600200"/>
            <a:ext cx="8229600" cy="502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  <a:t>LES INSTRUMENTS POLITIQUES</a:t>
            </a:r>
            <a:endParaRPr lang="en-US" b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524000"/>
            <a:ext cx="4114800" cy="4572000"/>
          </a:xfrm>
        </p:spPr>
        <p:txBody>
          <a:bodyPr>
            <a:normAutofit fontScale="92500" lnSpcReduction="10000"/>
          </a:bodyPr>
          <a:lstStyle/>
          <a:p>
            <a:r>
              <a:rPr lang="en-US" dirty="0" err="1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sont</a:t>
            </a:r>
            <a:r>
              <a:rPr lang="en-US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 des </a:t>
            </a:r>
            <a:r>
              <a:rPr lang="fr-FR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outils qui peuvent être utilisés pour surmonter des problèmes et atteindre les objectifs</a:t>
            </a:r>
          </a:p>
          <a:p>
            <a:pPr>
              <a:buNone/>
            </a:pPr>
            <a:endParaRPr lang="en-US" dirty="0" smtClean="0">
              <a:solidFill>
                <a:schemeClr val="bg1">
                  <a:lumMod val="95000"/>
                  <a:lumOff val="5000"/>
                </a:schemeClr>
              </a:solidFill>
            </a:endParaRPr>
          </a:p>
          <a:p>
            <a:r>
              <a:rPr lang="fr-FR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méthode ou mécanisme adopté par le gouvernement, les partis politiques, les entreprises ou les particuliers afin de réaliser les effets souhaités </a:t>
            </a:r>
            <a:r>
              <a:rPr lang="fr-FR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Cambria"/>
              </a:rPr>
              <a:t>à</a:t>
            </a:r>
            <a:r>
              <a:rPr lang="fr-FR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 travers des juridiques ou économiques</a:t>
            </a:r>
            <a:endParaRPr lang="en-US" dirty="0" smtClean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-152400"/>
            <a:ext cx="8229600" cy="1219200"/>
          </a:xfrm>
        </p:spPr>
        <p:txBody>
          <a:bodyPr/>
          <a:lstStyle/>
          <a:p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  <a:t>LES INSTRUMENTS POLITIQUES</a:t>
            </a:r>
            <a:endParaRPr lang="en-US" dirty="0"/>
          </a:p>
        </p:txBody>
      </p:sp>
      <p:grpSp>
        <p:nvGrpSpPr>
          <p:cNvPr id="14" name="Group 13"/>
          <p:cNvGrpSpPr/>
          <p:nvPr/>
        </p:nvGrpSpPr>
        <p:grpSpPr>
          <a:xfrm>
            <a:off x="4876800" y="1143000"/>
            <a:ext cx="4038600" cy="2667000"/>
            <a:chOff x="381000" y="3124200"/>
            <a:chExt cx="3962400" cy="2362200"/>
          </a:xfrm>
        </p:grpSpPr>
        <p:pic>
          <p:nvPicPr>
            <p:cNvPr id="7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 t="19102" r="69800" b="70862"/>
            <a:stretch>
              <a:fillRect/>
            </a:stretch>
          </p:blipFill>
          <p:spPr bwMode="auto">
            <a:xfrm>
              <a:off x="381000" y="3124200"/>
              <a:ext cx="3886200" cy="2362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13" name="Group 12"/>
            <p:cNvGrpSpPr/>
            <p:nvPr/>
          </p:nvGrpSpPr>
          <p:grpSpPr>
            <a:xfrm>
              <a:off x="381000" y="3124200"/>
              <a:ext cx="3962400" cy="2291953"/>
              <a:chOff x="381000" y="3124200"/>
              <a:chExt cx="3962400" cy="2291953"/>
            </a:xfrm>
          </p:grpSpPr>
          <p:sp>
            <p:nvSpPr>
              <p:cNvPr id="8" name="TextBox 7"/>
              <p:cNvSpPr txBox="1"/>
              <p:nvPr/>
            </p:nvSpPr>
            <p:spPr>
              <a:xfrm>
                <a:off x="381000" y="3124200"/>
                <a:ext cx="39624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 smtClean="0">
                    <a:solidFill>
                      <a:schemeClr val="bg1">
                        <a:lumMod val="95000"/>
                        <a:lumOff val="5000"/>
                      </a:schemeClr>
                    </a:solidFill>
                    <a:latin typeface="Georgia" pitchFamily="18" charset="0"/>
                  </a:rPr>
                  <a:t>Les Source </a:t>
                </a:r>
                <a:r>
                  <a:rPr lang="fr-FR" dirty="0" smtClean="0">
                    <a:solidFill>
                      <a:schemeClr val="bg1">
                        <a:lumMod val="95000"/>
                        <a:lumOff val="5000"/>
                      </a:schemeClr>
                    </a:solidFill>
                    <a:latin typeface="Georgia" pitchFamily="18" charset="0"/>
                  </a:rPr>
                  <a:t>D’idées</a:t>
                </a:r>
                <a:endParaRPr lang="fr-FR" dirty="0">
                  <a:solidFill>
                    <a:schemeClr val="bg1">
                      <a:lumMod val="95000"/>
                      <a:lumOff val="5000"/>
                    </a:schemeClr>
                  </a:solidFill>
                  <a:latin typeface="Georgia" pitchFamily="18" charset="0"/>
                </a:endParaRPr>
              </a:p>
            </p:txBody>
          </p:sp>
          <p:sp>
            <p:nvSpPr>
              <p:cNvPr id="9" name="TextBox 8"/>
              <p:cNvSpPr txBox="1"/>
              <p:nvPr/>
            </p:nvSpPr>
            <p:spPr>
              <a:xfrm>
                <a:off x="1600200" y="3516868"/>
                <a:ext cx="12954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fr-FR" dirty="0" smtClean="0">
                    <a:solidFill>
                      <a:schemeClr val="bg1">
                        <a:lumMod val="95000"/>
                        <a:lumOff val="5000"/>
                      </a:schemeClr>
                    </a:solidFill>
                    <a:latin typeface="Georgia" pitchFamily="18" charset="0"/>
                  </a:rPr>
                  <a:t>Problèmes</a:t>
                </a:r>
                <a:endParaRPr lang="fr-FR" dirty="0">
                  <a:solidFill>
                    <a:schemeClr val="bg1">
                      <a:lumMod val="95000"/>
                      <a:lumOff val="5000"/>
                    </a:schemeClr>
                  </a:solidFill>
                  <a:latin typeface="Georgia" pitchFamily="18" charset="0"/>
                </a:endParaRPr>
              </a:p>
            </p:txBody>
          </p:sp>
          <p:sp>
            <p:nvSpPr>
              <p:cNvPr id="10" name="TextBox 9"/>
              <p:cNvSpPr txBox="1"/>
              <p:nvPr/>
            </p:nvSpPr>
            <p:spPr>
              <a:xfrm>
                <a:off x="381000" y="4164940"/>
                <a:ext cx="1447800" cy="33086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fr-FR" sz="1550" dirty="0" smtClean="0">
                    <a:solidFill>
                      <a:schemeClr val="bg1">
                        <a:lumMod val="95000"/>
                        <a:lumOff val="5000"/>
                      </a:schemeClr>
                    </a:solidFill>
                    <a:latin typeface="Georgia" pitchFamily="18" charset="0"/>
                  </a:rPr>
                  <a:t>Intervenants</a:t>
                </a:r>
                <a:endParaRPr lang="fr-FR" sz="1550" dirty="0">
                  <a:solidFill>
                    <a:schemeClr val="bg1">
                      <a:lumMod val="95000"/>
                      <a:lumOff val="5000"/>
                    </a:schemeClr>
                  </a:solidFill>
                  <a:latin typeface="Georgia" pitchFamily="18" charset="0"/>
                </a:endParaRPr>
              </a:p>
            </p:txBody>
          </p:sp>
          <p:sp>
            <p:nvSpPr>
              <p:cNvPr id="11" name="TextBox 10"/>
              <p:cNvSpPr txBox="1"/>
              <p:nvPr/>
            </p:nvSpPr>
            <p:spPr>
              <a:xfrm>
                <a:off x="2743200" y="4114800"/>
                <a:ext cx="1447800" cy="61555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fr-FR" sz="1700" dirty="0" smtClean="0">
                    <a:solidFill>
                      <a:schemeClr val="bg1">
                        <a:lumMod val="95000"/>
                        <a:lumOff val="5000"/>
                      </a:schemeClr>
                    </a:solidFill>
                    <a:latin typeface="Georgia" pitchFamily="18" charset="0"/>
                  </a:rPr>
                  <a:t>Guide Politique</a:t>
                </a:r>
                <a:endParaRPr lang="fr-FR" sz="1700" dirty="0">
                  <a:solidFill>
                    <a:schemeClr val="bg1">
                      <a:lumMod val="95000"/>
                      <a:lumOff val="5000"/>
                    </a:schemeClr>
                  </a:solidFill>
                  <a:latin typeface="Georgia" pitchFamily="18" charset="0"/>
                </a:endParaRPr>
              </a:p>
            </p:txBody>
          </p:sp>
          <p:sp>
            <p:nvSpPr>
              <p:cNvPr id="12" name="TextBox 11"/>
              <p:cNvSpPr txBox="1"/>
              <p:nvPr/>
            </p:nvSpPr>
            <p:spPr>
              <a:xfrm>
                <a:off x="1447800" y="4800600"/>
                <a:ext cx="1447800" cy="61555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fr-FR" sz="1700" dirty="0" smtClean="0">
                    <a:solidFill>
                      <a:schemeClr val="bg1">
                        <a:lumMod val="95000"/>
                        <a:lumOff val="5000"/>
                      </a:schemeClr>
                    </a:solidFill>
                    <a:latin typeface="Georgia" pitchFamily="18" charset="0"/>
                  </a:rPr>
                  <a:t>Instruments Possibles</a:t>
                </a:r>
                <a:endParaRPr lang="fr-FR" sz="1700" dirty="0">
                  <a:solidFill>
                    <a:schemeClr val="bg1">
                      <a:lumMod val="95000"/>
                      <a:lumOff val="5000"/>
                    </a:schemeClr>
                  </a:solidFill>
                  <a:latin typeface="Georgia" pitchFamily="18" charset="0"/>
                </a:endParaRPr>
              </a:p>
            </p:txBody>
          </p:sp>
        </p:grpSp>
      </p:grpSp>
      <p:grpSp>
        <p:nvGrpSpPr>
          <p:cNvPr id="22" name="Group 21"/>
          <p:cNvGrpSpPr/>
          <p:nvPr/>
        </p:nvGrpSpPr>
        <p:grpSpPr>
          <a:xfrm>
            <a:off x="4876800" y="3962400"/>
            <a:ext cx="3962400" cy="2438400"/>
            <a:chOff x="0" y="0"/>
            <a:chExt cx="3962400" cy="2438400"/>
          </a:xfrm>
        </p:grpSpPr>
        <p:pic>
          <p:nvPicPr>
            <p:cNvPr id="5" name="Picture 3"/>
            <p:cNvPicPr>
              <a:picLocks noChangeAspect="1" noChangeArrowheads="1"/>
            </p:cNvPicPr>
            <p:nvPr/>
          </p:nvPicPr>
          <p:blipFill>
            <a:blip r:embed="rId3" cstate="print"/>
            <a:srcRect r="69208" b="89640"/>
            <a:stretch>
              <a:fillRect/>
            </a:stretch>
          </p:blipFill>
          <p:spPr bwMode="auto">
            <a:xfrm>
              <a:off x="0" y="0"/>
              <a:ext cx="3962400" cy="2438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7" name="TextBox 16"/>
            <p:cNvSpPr txBox="1"/>
            <p:nvPr/>
          </p:nvSpPr>
          <p:spPr>
            <a:xfrm>
              <a:off x="1371600" y="219670"/>
              <a:ext cx="1143000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dirty="0" smtClean="0">
                  <a:solidFill>
                    <a:schemeClr val="bg1">
                      <a:lumMod val="95000"/>
                      <a:lumOff val="5000"/>
                    </a:schemeClr>
                  </a:solidFill>
                  <a:latin typeface="Georgia" pitchFamily="18" charset="0"/>
                </a:rPr>
                <a:t>La Mise en Œuvre</a:t>
              </a:r>
              <a:endParaRPr lang="fr-FR" dirty="0">
                <a:solidFill>
                  <a:schemeClr val="bg1">
                    <a:lumMod val="95000"/>
                    <a:lumOff val="5000"/>
                  </a:schemeClr>
                </a:solidFill>
                <a:latin typeface="Georgia" pitchFamily="18" charset="0"/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2743200" y="381000"/>
              <a:ext cx="1143000" cy="6001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650" dirty="0" smtClean="0">
                  <a:solidFill>
                    <a:schemeClr val="bg1">
                      <a:lumMod val="95000"/>
                      <a:lumOff val="5000"/>
                    </a:schemeClr>
                  </a:solidFill>
                  <a:latin typeface="Georgia" pitchFamily="18" charset="0"/>
                </a:rPr>
                <a:t>Résultats Incertains</a:t>
              </a:r>
              <a:endParaRPr lang="fr-FR" sz="1650" dirty="0">
                <a:solidFill>
                  <a:schemeClr val="bg1">
                    <a:lumMod val="95000"/>
                    <a:lumOff val="5000"/>
                  </a:schemeClr>
                </a:solidFill>
                <a:latin typeface="Georgia" pitchFamily="18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152400" y="1524000"/>
              <a:ext cx="11430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dirty="0" smtClean="0">
                  <a:solidFill>
                    <a:schemeClr val="bg1">
                      <a:lumMod val="95000"/>
                      <a:lumOff val="5000"/>
                    </a:schemeClr>
                  </a:solidFill>
                  <a:latin typeface="Georgia" pitchFamily="18" charset="0"/>
                </a:rPr>
                <a:t>Les Objectifs</a:t>
              </a:r>
              <a:endParaRPr lang="fr-FR" dirty="0">
                <a:solidFill>
                  <a:schemeClr val="bg1">
                    <a:lumMod val="95000"/>
                    <a:lumOff val="5000"/>
                  </a:schemeClr>
                </a:solidFill>
                <a:latin typeface="Georgia" pitchFamily="18" charset="0"/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1371600" y="1524000"/>
              <a:ext cx="1219200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400" dirty="0" smtClean="0">
                  <a:solidFill>
                    <a:schemeClr val="bg1">
                      <a:lumMod val="95000"/>
                      <a:lumOff val="5000"/>
                    </a:schemeClr>
                  </a:solidFill>
                  <a:latin typeface="Georgia" pitchFamily="18" charset="0"/>
                </a:rPr>
                <a:t>L’évaluation de la Performance</a:t>
              </a:r>
              <a:endParaRPr lang="fr-FR" sz="1400" dirty="0">
                <a:solidFill>
                  <a:schemeClr val="bg1">
                    <a:lumMod val="95000"/>
                    <a:lumOff val="5000"/>
                  </a:schemeClr>
                </a:solidFill>
                <a:latin typeface="Georgia" pitchFamily="18" charset="0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2590800" y="1524000"/>
              <a:ext cx="12954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dirty="0" smtClean="0">
                  <a:solidFill>
                    <a:schemeClr val="bg1">
                      <a:lumMod val="95000"/>
                      <a:lumOff val="5000"/>
                    </a:schemeClr>
                  </a:solidFill>
                  <a:latin typeface="Georgia" pitchFamily="18" charset="0"/>
                </a:rPr>
                <a:t>Évidence Empirique</a:t>
              </a:r>
              <a:endParaRPr lang="fr-FR" dirty="0">
                <a:solidFill>
                  <a:schemeClr val="bg1">
                    <a:lumMod val="95000"/>
                    <a:lumOff val="5000"/>
                  </a:schemeClr>
                </a:solidFill>
                <a:latin typeface="Georgia" pitchFamily="18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04800" y="838200"/>
            <a:ext cx="8534400" cy="4572000"/>
          </a:xfrm>
        </p:spPr>
        <p:txBody>
          <a:bodyPr>
            <a:noAutofit/>
          </a:bodyPr>
          <a:lstStyle/>
          <a:p>
            <a:pPr algn="just"/>
            <a:r>
              <a:rPr lang="fr-FR" sz="21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Un cours précis ou une méthode d'action choisis par un gouvernement, une institution, un groupe ou un individu parmi d’autres et à l’encontre des conditions de guide définis afin de pour déterminer les décisions présentes et futures.</a:t>
            </a:r>
          </a:p>
          <a:p>
            <a:pPr algn="r">
              <a:buNone/>
            </a:pPr>
            <a:r>
              <a:rPr lang="fr-FR" sz="1200" b="1" i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Source: Webster</a:t>
            </a:r>
          </a:p>
          <a:p>
            <a:pPr algn="r">
              <a:buNone/>
            </a:pPr>
            <a:endParaRPr lang="fr-FR" sz="1200" b="1" i="1" dirty="0" smtClean="0">
              <a:solidFill>
                <a:schemeClr val="bg1">
                  <a:lumMod val="95000"/>
                  <a:lumOff val="5000"/>
                </a:schemeClr>
              </a:solidFill>
            </a:endParaRPr>
          </a:p>
          <a:p>
            <a:pPr algn="just"/>
            <a:r>
              <a:rPr lang="fr-FR" sz="21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Une « politique » ressemble beaucoup à une décision ou un ensemble de décisions, et nous ‘faisons’, nous ‘appliquons’ ou nous ‘menons’ une politique juste comme nous le faisons avec des décisions.</a:t>
            </a:r>
          </a:p>
          <a:p>
            <a:pPr algn="just"/>
            <a:endParaRPr lang="fr-FR" sz="2200" dirty="0" smtClean="0">
              <a:solidFill>
                <a:schemeClr val="bg1">
                  <a:lumMod val="95000"/>
                  <a:lumOff val="5000"/>
                </a:schemeClr>
              </a:solidFill>
            </a:endParaRPr>
          </a:p>
          <a:p>
            <a:pPr algn="just"/>
            <a:r>
              <a:rPr lang="fr-FR" sz="21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Une politique est un ensemble de décisions orientées vers un but à long terme ou un problème particulier plutôt qu'à un gain individuel.</a:t>
            </a:r>
          </a:p>
          <a:p>
            <a:pPr algn="just"/>
            <a:endParaRPr lang="fr-FR" sz="2200" dirty="0" smtClean="0">
              <a:solidFill>
                <a:schemeClr val="bg1">
                  <a:lumMod val="95000"/>
                  <a:lumOff val="5000"/>
                </a:schemeClr>
              </a:solidFill>
            </a:endParaRPr>
          </a:p>
          <a:p>
            <a:pPr algn="just"/>
            <a:r>
              <a:rPr lang="fr-FR" sz="215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Des décisions ainsi par les gouvernements sont souvent incorporées dans la législation et s'appliquent habituellement à un pays dans son ensemble plutôt qu'à une partie.  </a:t>
            </a:r>
          </a:p>
          <a:p>
            <a:pPr algn="r">
              <a:buNone/>
            </a:pPr>
            <a:r>
              <a:rPr lang="fr-FR" sz="1200" b="1" i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Source: FAO</a:t>
            </a:r>
          </a:p>
          <a:p>
            <a:pPr algn="just"/>
            <a:endParaRPr lang="fr-FR" sz="2300" dirty="0" smtClean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04800" y="-304800"/>
            <a:ext cx="8229600" cy="1219200"/>
          </a:xfrm>
        </p:spPr>
        <p:txBody>
          <a:bodyPr>
            <a:normAutofit/>
          </a:bodyPr>
          <a:lstStyle/>
          <a:p>
            <a:r>
              <a:rPr lang="fr-FR" b="1" dirty="0" smtClean="0">
                <a:solidFill>
                  <a:schemeClr val="accent2">
                    <a:lumMod val="75000"/>
                  </a:schemeClr>
                </a:solidFill>
              </a:rPr>
              <a:t>C’EST QUOI UNE POLITIQUE 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/>
        </p:nvGraphicFramePr>
        <p:xfrm>
          <a:off x="304800" y="228600"/>
          <a:ext cx="8610600" cy="5207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Arrow Connector 3"/>
          <p:cNvCxnSpPr/>
          <p:nvPr/>
        </p:nvCxnSpPr>
        <p:spPr>
          <a:xfrm rot="5400000">
            <a:off x="1143000" y="1981200"/>
            <a:ext cx="457200" cy="1588"/>
          </a:xfrm>
          <a:prstGeom prst="straightConnector1">
            <a:avLst/>
          </a:prstGeom>
          <a:ln w="38100">
            <a:solidFill>
              <a:srgbClr val="FFFF00"/>
            </a:solidFill>
            <a:tailEnd type="arrow"/>
          </a:ln>
          <a:effectLst>
            <a:glow rad="63500">
              <a:schemeClr val="accent6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Arrow Connector 4"/>
          <p:cNvCxnSpPr/>
          <p:nvPr/>
        </p:nvCxnSpPr>
        <p:spPr>
          <a:xfrm rot="5400000">
            <a:off x="5715794" y="1980406"/>
            <a:ext cx="457200" cy="1588"/>
          </a:xfrm>
          <a:prstGeom prst="straightConnector1">
            <a:avLst/>
          </a:prstGeom>
          <a:ln w="38100">
            <a:solidFill>
              <a:srgbClr val="FFFF00"/>
            </a:solidFill>
            <a:tailEnd type="arrow"/>
          </a:ln>
          <a:effectLst>
            <a:glow rad="63500">
              <a:schemeClr val="accent6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/>
          <p:cNvCxnSpPr/>
          <p:nvPr/>
        </p:nvCxnSpPr>
        <p:spPr>
          <a:xfrm rot="5400000">
            <a:off x="3504406" y="1980406"/>
            <a:ext cx="457200" cy="1588"/>
          </a:xfrm>
          <a:prstGeom prst="straightConnector1">
            <a:avLst/>
          </a:prstGeom>
          <a:ln w="38100">
            <a:solidFill>
              <a:srgbClr val="FFFF00"/>
            </a:solidFill>
            <a:tailEnd type="arrow"/>
          </a:ln>
          <a:effectLst>
            <a:glow rad="63500">
              <a:schemeClr val="accent6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6"/>
          <p:cNvSpPr/>
          <p:nvPr/>
        </p:nvSpPr>
        <p:spPr>
          <a:xfrm>
            <a:off x="533400" y="2286000"/>
            <a:ext cx="1600200" cy="914400"/>
          </a:xfrm>
          <a:prstGeom prst="rect">
            <a:avLst/>
          </a:prstGeom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La Définition du Problème</a:t>
            </a:r>
            <a:endParaRPr lang="fr-FR" dirty="0"/>
          </a:p>
        </p:txBody>
      </p:sp>
      <p:sp>
        <p:nvSpPr>
          <p:cNvPr id="8" name="Rectangle 7"/>
          <p:cNvSpPr/>
          <p:nvPr/>
        </p:nvSpPr>
        <p:spPr>
          <a:xfrm>
            <a:off x="2895600" y="2286000"/>
            <a:ext cx="1600200" cy="914400"/>
          </a:xfrm>
          <a:prstGeom prst="rect">
            <a:avLst/>
          </a:prstGeom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L’analyse du Politique et les Méthodes</a:t>
            </a:r>
            <a:endParaRPr lang="fr-FR" dirty="0"/>
          </a:p>
        </p:txBody>
      </p:sp>
      <p:sp>
        <p:nvSpPr>
          <p:cNvPr id="9" name="Rectangle 8"/>
          <p:cNvSpPr/>
          <p:nvPr/>
        </p:nvSpPr>
        <p:spPr>
          <a:xfrm>
            <a:off x="5181600" y="2286000"/>
            <a:ext cx="1600200" cy="914400"/>
          </a:xfrm>
          <a:prstGeom prst="rect">
            <a:avLst/>
          </a:prstGeom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Les Politiques des Intervenants</a:t>
            </a:r>
            <a:endParaRPr lang="fr-FR" dirty="0"/>
          </a:p>
        </p:txBody>
      </p:sp>
      <p:cxnSp>
        <p:nvCxnSpPr>
          <p:cNvPr id="19" name="Straight Arrow Connector 18"/>
          <p:cNvCxnSpPr/>
          <p:nvPr/>
        </p:nvCxnSpPr>
        <p:spPr>
          <a:xfrm rot="5400000">
            <a:off x="1143794" y="3428206"/>
            <a:ext cx="457200" cy="1588"/>
          </a:xfrm>
          <a:prstGeom prst="straightConnector1">
            <a:avLst/>
          </a:prstGeom>
          <a:ln w="38100">
            <a:solidFill>
              <a:srgbClr val="FFFF00"/>
            </a:solidFill>
            <a:tailEnd type="arrow"/>
          </a:ln>
          <a:effectLst>
            <a:glow rad="63500">
              <a:schemeClr val="accent6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 rot="5400000">
            <a:off x="5716588" y="3427412"/>
            <a:ext cx="457200" cy="1588"/>
          </a:xfrm>
          <a:prstGeom prst="straightConnector1">
            <a:avLst/>
          </a:prstGeom>
          <a:ln w="38100">
            <a:solidFill>
              <a:srgbClr val="FFFF00"/>
            </a:solidFill>
            <a:tailEnd type="arrow"/>
          </a:ln>
          <a:effectLst>
            <a:glow rad="63500">
              <a:schemeClr val="accent6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 rot="5400000">
            <a:off x="3505200" y="3427412"/>
            <a:ext cx="457200" cy="1588"/>
          </a:xfrm>
          <a:prstGeom prst="straightConnector1">
            <a:avLst/>
          </a:prstGeom>
          <a:ln w="38100">
            <a:solidFill>
              <a:srgbClr val="FFFF00"/>
            </a:solidFill>
            <a:tailEnd type="arrow"/>
          </a:ln>
          <a:effectLst>
            <a:glow rad="63500">
              <a:schemeClr val="accent6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ounded Rectangle 21"/>
          <p:cNvSpPr/>
          <p:nvPr/>
        </p:nvSpPr>
        <p:spPr>
          <a:xfrm>
            <a:off x="914400" y="3733800"/>
            <a:ext cx="5486400" cy="6858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La Formulation d’une Politique </a:t>
            </a:r>
          </a:p>
          <a:p>
            <a:pPr algn="ctr"/>
            <a:r>
              <a:rPr lang="fr-FR" dirty="0" smtClean="0"/>
              <a:t>“</a:t>
            </a:r>
            <a:r>
              <a:rPr lang="fr-FR" sz="1200" i="1" dirty="0" smtClean="0"/>
              <a:t>QU’EST CE QU’ON PEUT FAIRE?”</a:t>
            </a:r>
            <a:endParaRPr lang="fr-FR" i="1" dirty="0"/>
          </a:p>
        </p:txBody>
      </p:sp>
      <p:cxnSp>
        <p:nvCxnSpPr>
          <p:cNvPr id="23" name="Straight Arrow Connector 22"/>
          <p:cNvCxnSpPr/>
          <p:nvPr/>
        </p:nvCxnSpPr>
        <p:spPr>
          <a:xfrm rot="5400000">
            <a:off x="1143794" y="4648200"/>
            <a:ext cx="457200" cy="1588"/>
          </a:xfrm>
          <a:prstGeom prst="straightConnector1">
            <a:avLst/>
          </a:prstGeom>
          <a:ln w="38100">
            <a:solidFill>
              <a:srgbClr val="FFFF00"/>
            </a:solidFill>
            <a:tailEnd type="arrow"/>
          </a:ln>
          <a:effectLst>
            <a:glow rad="63500">
              <a:schemeClr val="accent6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 rot="5400000">
            <a:off x="5716588" y="4647406"/>
            <a:ext cx="457200" cy="1588"/>
          </a:xfrm>
          <a:prstGeom prst="straightConnector1">
            <a:avLst/>
          </a:prstGeom>
          <a:ln w="38100">
            <a:solidFill>
              <a:srgbClr val="FFFF00"/>
            </a:solidFill>
            <a:tailEnd type="arrow"/>
          </a:ln>
          <a:effectLst>
            <a:glow rad="63500">
              <a:schemeClr val="accent6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Rounded Rectangle 24"/>
          <p:cNvSpPr/>
          <p:nvPr/>
        </p:nvSpPr>
        <p:spPr>
          <a:xfrm>
            <a:off x="914400" y="4953000"/>
            <a:ext cx="5486400" cy="381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L’adoption du politique</a:t>
            </a:r>
            <a:endParaRPr lang="fr-FR" i="1" dirty="0"/>
          </a:p>
        </p:txBody>
      </p:sp>
      <p:sp>
        <p:nvSpPr>
          <p:cNvPr id="26" name="Rounded Rectangle 25"/>
          <p:cNvSpPr/>
          <p:nvPr/>
        </p:nvSpPr>
        <p:spPr>
          <a:xfrm>
            <a:off x="914400" y="5867400"/>
            <a:ext cx="5486400" cy="6858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L’implémentation du Politique</a:t>
            </a:r>
          </a:p>
          <a:p>
            <a:pPr algn="ctr"/>
            <a:r>
              <a:rPr lang="fr-FR" dirty="0" smtClean="0"/>
              <a:t>“</a:t>
            </a:r>
            <a:r>
              <a:rPr lang="fr-FR" sz="1200" i="1" dirty="0" smtClean="0"/>
              <a:t>QU’EST CE QU’IL FAUT FAIRE POUR QUE LA POLITIQUE FONSTIONNE?”</a:t>
            </a:r>
            <a:endParaRPr lang="fr-FR" i="1" dirty="0"/>
          </a:p>
        </p:txBody>
      </p:sp>
      <p:cxnSp>
        <p:nvCxnSpPr>
          <p:cNvPr id="27" name="Straight Arrow Connector 26"/>
          <p:cNvCxnSpPr/>
          <p:nvPr/>
        </p:nvCxnSpPr>
        <p:spPr>
          <a:xfrm rot="5400000">
            <a:off x="1143794" y="5561806"/>
            <a:ext cx="457200" cy="1588"/>
          </a:xfrm>
          <a:prstGeom prst="straightConnector1">
            <a:avLst/>
          </a:prstGeom>
          <a:ln w="38100">
            <a:solidFill>
              <a:srgbClr val="FFFF00"/>
            </a:solidFill>
            <a:tailEnd type="arrow"/>
          </a:ln>
          <a:effectLst>
            <a:glow rad="63500">
              <a:schemeClr val="accent6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 rot="5400000">
            <a:off x="5716588" y="5561012"/>
            <a:ext cx="457200" cy="1588"/>
          </a:xfrm>
          <a:prstGeom prst="straightConnector1">
            <a:avLst/>
          </a:prstGeom>
          <a:ln w="38100">
            <a:solidFill>
              <a:srgbClr val="FFFF00"/>
            </a:solidFill>
            <a:tailEnd type="arrow"/>
          </a:ln>
          <a:effectLst>
            <a:glow rad="63500">
              <a:schemeClr val="accent6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Rounded Rectangle 28"/>
          <p:cNvSpPr/>
          <p:nvPr/>
        </p:nvSpPr>
        <p:spPr>
          <a:xfrm>
            <a:off x="914400" y="1371600"/>
            <a:ext cx="5486400" cy="381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L’identification &amp; L’évaluation des Enjeux</a:t>
            </a:r>
            <a:endParaRPr lang="fr-FR" dirty="0"/>
          </a:p>
        </p:txBody>
      </p:sp>
      <p:sp>
        <p:nvSpPr>
          <p:cNvPr id="30" name="Oval 29"/>
          <p:cNvSpPr/>
          <p:nvPr/>
        </p:nvSpPr>
        <p:spPr>
          <a:xfrm>
            <a:off x="7391400" y="1295400"/>
            <a:ext cx="1447800" cy="533400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b="1" cap="small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étape 1</a:t>
            </a:r>
            <a:endParaRPr lang="fr-FR" b="1" cap="small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1" name="Oval 30"/>
          <p:cNvSpPr/>
          <p:nvPr/>
        </p:nvSpPr>
        <p:spPr>
          <a:xfrm>
            <a:off x="7391400" y="3810000"/>
            <a:ext cx="1447800" cy="533400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b="1" cap="small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étape</a:t>
            </a:r>
            <a:r>
              <a:rPr lang="fr-F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2</a:t>
            </a:r>
            <a:endParaRPr lang="fr-FR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2" name="Oval 31"/>
          <p:cNvSpPr/>
          <p:nvPr/>
        </p:nvSpPr>
        <p:spPr>
          <a:xfrm>
            <a:off x="7391400" y="4953000"/>
            <a:ext cx="1447800" cy="533400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b="1" cap="small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étape </a:t>
            </a:r>
            <a:r>
              <a:rPr lang="fr-F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3</a:t>
            </a:r>
            <a:endParaRPr lang="fr-FR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3" name="Oval 32"/>
          <p:cNvSpPr/>
          <p:nvPr/>
        </p:nvSpPr>
        <p:spPr>
          <a:xfrm>
            <a:off x="7391400" y="6019800"/>
            <a:ext cx="1447800" cy="533400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b="1" cap="small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étape </a:t>
            </a:r>
            <a:r>
              <a:rPr lang="fr-F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4</a:t>
            </a:r>
            <a:endParaRPr lang="fr-FR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4" name="Title 2"/>
          <p:cNvSpPr txBox="1">
            <a:spLocks/>
          </p:cNvSpPr>
          <p:nvPr/>
        </p:nvSpPr>
        <p:spPr>
          <a:xfrm>
            <a:off x="457200" y="152400"/>
            <a:ext cx="8229600" cy="12192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200" b="1" i="0" u="none" strike="noStrike" kern="1200" cap="none" spc="-100" normalizeH="0" baseline="0" dirty="0" smtClean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chemeClr val="accent2">
                    <a:lumMod val="75000"/>
                  </a:schemeClr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uLnTx/>
                <a:uFillTx/>
                <a:latin typeface="+mj-lt"/>
                <a:ea typeface="+mj-ea"/>
                <a:cs typeface="+mj-cs"/>
              </a:rPr>
              <a:t>LE</a:t>
            </a:r>
            <a:r>
              <a:rPr kumimoji="0" lang="fr-FR" sz="3200" b="1" i="0" u="none" strike="noStrike" kern="1200" cap="none" spc="-100" normalizeH="0" dirty="0" smtClean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chemeClr val="accent2">
                    <a:lumMod val="75000"/>
                  </a:schemeClr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uLnTx/>
                <a:uFillTx/>
                <a:latin typeface="+mj-lt"/>
                <a:ea typeface="+mj-ea"/>
                <a:cs typeface="+mj-cs"/>
              </a:rPr>
              <a:t> PROCESSUS DE L’ÉLABORATION D’UNE POLITIQUE</a:t>
            </a:r>
            <a:endParaRPr kumimoji="0" lang="fr-FR" sz="3200" b="0" i="0" u="none" strike="noStrike" kern="1200" cap="none" spc="-100" normalizeH="0" baseline="0" dirty="0">
              <a:ln w="3200">
                <a:solidFill>
                  <a:schemeClr val="bg2">
                    <a:shade val="75000"/>
                    <a:alpha val="25000"/>
                  </a:schemeClr>
                </a:solidFill>
                <a:prstDash val="solid"/>
                <a:round/>
              </a:ln>
              <a:solidFill>
                <a:srgbClr val="F9F9F9"/>
              </a:solidFill>
              <a:effectLst>
                <a:innerShdw blurRad="50800" dist="25400" dir="13500000">
                  <a:prstClr val="black">
                    <a:alpha val="70000"/>
                  </a:prstClr>
                </a:inn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4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4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45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0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58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3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6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1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5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22" grpId="0" animBg="1"/>
      <p:bldP spid="25" grpId="0" animBg="1"/>
      <p:bldP spid="26" grpId="0" animBg="1"/>
      <p:bldP spid="29" grpId="0" animBg="1"/>
      <p:bldP spid="30" grpId="0" animBg="1"/>
      <p:bldP spid="31" grpId="0" animBg="1"/>
      <p:bldP spid="32" grpId="0" animBg="1"/>
      <p:bldP spid="3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228600"/>
            <a:ext cx="5029200" cy="4572000"/>
          </a:xfrm>
        </p:spPr>
        <p:txBody>
          <a:bodyPr>
            <a:noAutofit/>
          </a:bodyPr>
          <a:lstStyle/>
          <a:p>
            <a:r>
              <a:rPr lang="fr-FR" sz="24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Un principe est une vérité essentielle sur laquelle d'autres vérités sont fondées ou une acceptation des lois morales.</a:t>
            </a:r>
            <a:endParaRPr lang="en-US" sz="2400" dirty="0" smtClean="0">
              <a:solidFill>
                <a:schemeClr val="bg1">
                  <a:lumMod val="95000"/>
                  <a:lumOff val="5000"/>
                </a:schemeClr>
              </a:solidFill>
            </a:endParaRPr>
          </a:p>
          <a:p>
            <a:endParaRPr lang="en-US" sz="2400" dirty="0" smtClean="0">
              <a:solidFill>
                <a:schemeClr val="bg1">
                  <a:lumMod val="95000"/>
                  <a:lumOff val="5000"/>
                </a:schemeClr>
              </a:solidFill>
            </a:endParaRPr>
          </a:p>
          <a:p>
            <a:r>
              <a:rPr lang="fr-FR" sz="24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Les principes de la politique peuvent être conçus avant d'établir une politique.</a:t>
            </a:r>
            <a:endParaRPr lang="en-US" sz="2400" dirty="0" smtClean="0">
              <a:solidFill>
                <a:schemeClr val="bg1">
                  <a:lumMod val="95000"/>
                  <a:lumOff val="5000"/>
                </a:schemeClr>
              </a:solidFill>
            </a:endParaRPr>
          </a:p>
          <a:p>
            <a:endParaRPr lang="en-US" sz="2400" dirty="0" smtClean="0">
              <a:solidFill>
                <a:schemeClr val="bg1">
                  <a:lumMod val="95000"/>
                  <a:lumOff val="5000"/>
                </a:schemeClr>
              </a:solidFill>
            </a:endParaRPr>
          </a:p>
          <a:p>
            <a:r>
              <a:rPr lang="fr-FR" sz="24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Les principes sont un guide pour les buts et les objectifs d'une politique.</a:t>
            </a:r>
            <a:endParaRPr lang="en-US" sz="2400" dirty="0" smtClean="0">
              <a:solidFill>
                <a:schemeClr val="bg1">
                  <a:lumMod val="95000"/>
                  <a:lumOff val="5000"/>
                </a:schemeClr>
              </a:solidFill>
            </a:endParaRPr>
          </a:p>
          <a:p>
            <a:endParaRPr lang="en-US" sz="2400" dirty="0" smtClean="0">
              <a:solidFill>
                <a:schemeClr val="bg1">
                  <a:lumMod val="95000"/>
                  <a:lumOff val="5000"/>
                </a:schemeClr>
              </a:solidFill>
            </a:endParaRPr>
          </a:p>
          <a:p>
            <a:r>
              <a:rPr lang="fr-FR" sz="24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Il est essentiel de démontrer l'importance d'une politique aux intervenants.</a:t>
            </a:r>
            <a:endParaRPr lang="en-US" sz="2400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1026" name="Picture 2" descr="C:\Documents and Settings\Yashna\Local Settings\Temporary Internet Files\Content.IE5\0HBX5IDX\MC900335661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38800" y="1600200"/>
            <a:ext cx="3200400" cy="3581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81000" y="1889879"/>
            <a:ext cx="8458200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6600" b="1" spc="300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Handwriting" pitchFamily="66" charset="0"/>
              </a:rPr>
              <a:t>MERCI DE VOTRE ATTENTION!</a:t>
            </a:r>
            <a:endParaRPr lang="en-US" sz="6600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per">
  <a:themeElements>
    <a:clrScheme name="Verve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Paper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265</TotalTime>
  <Words>415</Words>
  <Application>Microsoft Office PowerPoint</Application>
  <PresentationFormat>On-screen Show (4:3)</PresentationFormat>
  <Paragraphs>58</Paragraphs>
  <Slides>8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Paper</vt:lpstr>
      <vt:lpstr>Atelier De Formation Sur Les Caractéristiques Essentielles De La Planification et La Gestion Intégrée Des Zones Côtières (GIZC)</vt:lpstr>
      <vt:lpstr>LES INSTRUMENTS POLITIQUES</vt:lpstr>
      <vt:lpstr>LES INSTRUMENTS POLITIQUES</vt:lpstr>
      <vt:lpstr>C’EST QUOI UNE POLITIQUE ?</vt:lpstr>
      <vt:lpstr>Slide 5</vt:lpstr>
      <vt:lpstr>Slide 6</vt:lpstr>
      <vt:lpstr>Slide 7</vt:lpstr>
      <vt:lpstr>Slide 8</vt:lpstr>
    </vt:vector>
  </TitlesOfParts>
  <Company>Yashna Ltd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Training Session on Essential Features of an Integrated Coastal Zone Planning &amp; Management</dc:title>
  <dc:creator>Yashna</dc:creator>
  <cp:lastModifiedBy>Yashna</cp:lastModifiedBy>
  <cp:revision>12</cp:revision>
  <dcterms:created xsi:type="dcterms:W3CDTF">2011-10-16T15:29:09Z</dcterms:created>
  <dcterms:modified xsi:type="dcterms:W3CDTF">2012-02-02T19:51:29Z</dcterms:modified>
</cp:coreProperties>
</file>